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41" r:id="rId18"/>
    <p:sldId id="1029" r:id="rId19"/>
    <p:sldId id="1030" r:id="rId20"/>
    <p:sldId id="1031" r:id="rId21"/>
    <p:sldId id="1042" r:id="rId22"/>
    <p:sldId id="1032" r:id="rId23"/>
    <p:sldId id="1043" r:id="rId24"/>
    <p:sldId id="1033" r:id="rId25"/>
    <p:sldId id="1034" r:id="rId26"/>
    <p:sldId id="1036" r:id="rId27"/>
    <p:sldId id="1035" r:id="rId28"/>
    <p:sldId id="1044" r:id="rId29"/>
    <p:sldId id="1037" r:id="rId30"/>
    <p:sldId id="1038" r:id="rId31"/>
    <p:sldId id="1039" r:id="rId32"/>
    <p:sldId id="1040" r:id="rId33"/>
    <p:sldId id="817" r:id="rId3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41"/>
            <p14:sldId id="1029"/>
            <p14:sldId id="1030"/>
            <p14:sldId id="1031"/>
            <p14:sldId id="1042"/>
            <p14:sldId id="1032"/>
            <p14:sldId id="1043"/>
            <p14:sldId id="1033"/>
            <p14:sldId id="1034"/>
            <p14:sldId id="1036"/>
            <p14:sldId id="1035"/>
            <p14:sldId id="1044"/>
            <p14:sldId id="1037"/>
            <p14:sldId id="1038"/>
            <p14:sldId id="1039"/>
            <p14:sldId id="1040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A4A3A3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4" autoAdjust="0"/>
    <p:restoredTop sz="94976" autoAdjust="0"/>
  </p:normalViewPr>
  <p:slideViewPr>
    <p:cSldViewPr snapToGrid="0">
      <p:cViewPr varScale="1">
        <p:scale>
          <a:sx n="102" d="100"/>
          <a:sy n="102" d="100"/>
        </p:scale>
        <p:origin x="7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25.03.25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295F-2022-6A8C-7DCC-1D8F6121A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BFD1-612C-66CF-48A1-B2D1EDCC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A589-211E-1390-FEF1-99CC549F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23C5C-2A45-B37F-FFC5-0D9A7FDB9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083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12D6-C74C-2FDE-D226-D5B6BBC4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3B122-80C0-5D85-2FB1-99F8CAC03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C6AEC-3B7C-77BF-0AB1-6430350A6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20BA-0DC3-7806-34BC-6DC9B3C9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8021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9CE0-47B8-256D-A065-B334919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37BB2-0D72-1965-191B-17C88FB3E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DD200-70AF-EA49-4B62-EE8A56F68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A5E-6971-309D-8001-ECF432E42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179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8662-441C-88B1-FAF2-AE307BB5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1CCE4-2877-1B5A-595A-DD722161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F5C84-40E1-15A5-E609-36019D3E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A514D-48AF-6F71-58A6-3C9C3B566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805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0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20,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35620-FDA2-B9F0-A6E9-02DBF585776C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9" y="1165086"/>
            <a:ext cx="1078082" cy="53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1378931"/>
            <a:ext cx="5359971" cy="4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0808FF"/>
                </a:solidFill>
              </a:rPr>
              <a:t>“Average” between forward and backward difference</a:t>
            </a:r>
            <a:endParaRPr lang="en-US" sz="2000" baseline="-25000" dirty="0">
              <a:solidFill>
                <a:srgbClr val="080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10149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3606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54022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FF0000"/>
                </a:solidFill>
              </a:rPr>
              <a:t>Tridiagonal system</a:t>
            </a:r>
            <a:r>
              <a:rPr lang="en-US" sz="2000" dirty="0"/>
              <a:t> of linear equations at each step: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7961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4005938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48" y="5095017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75A0-7E7D-8424-28C6-ECC4CD27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355-5120-9876-B1B3-82B43235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AB5B2-8451-9AD6-3A8B-F924F9A82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81CDB-D590-3990-2B0D-E8EA8F8DC82D}"/>
              </a:ext>
            </a:extLst>
          </p:cNvPr>
          <p:cNvSpPr txBox="1"/>
          <p:nvPr/>
        </p:nvSpPr>
        <p:spPr>
          <a:xfrm>
            <a:off x="616945" y="1165086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two dimensions, the heat equation reads: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8782B-547B-5A45-1AD2-0A04B7A7F856}"/>
              </a:ext>
            </a:extLst>
          </p:cNvPr>
          <p:cNvSpPr txBox="1"/>
          <p:nvPr/>
        </p:nvSpPr>
        <p:spPr>
          <a:xfrm>
            <a:off x="616944" y="2178552"/>
            <a:ext cx="1055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equation describes the time evolution of u(t, x, y) given the initial profile and boundary conditions: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B7527-1E7E-1804-70C5-96CE77D75DD9}"/>
              </a:ext>
            </a:extLst>
          </p:cNvPr>
          <p:cNvSpPr txBox="1"/>
          <p:nvPr/>
        </p:nvSpPr>
        <p:spPr>
          <a:xfrm>
            <a:off x="664684" y="3697399"/>
            <a:ext cx="10862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Now, we perform discretization in both x and y directions. Taking the same step size a in both directions, we obtain the following discretized FTCS scheme: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EDC98-8646-4EE5-C954-52B0C2829E3D}"/>
              </a:ext>
            </a:extLst>
          </p:cNvPr>
          <p:cNvSpPr txBox="1"/>
          <p:nvPr/>
        </p:nvSpPr>
        <p:spPr>
          <a:xfrm>
            <a:off x="616944" y="489723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Here, as before: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846F2-3106-BAF0-83F9-1292B22FFA1A}"/>
              </a:ext>
            </a:extLst>
          </p:cNvPr>
          <p:cNvSpPr txBox="1"/>
          <p:nvPr/>
        </p:nvSpPr>
        <p:spPr>
          <a:xfrm>
            <a:off x="616944" y="56929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1E1837-ABB3-B057-B89E-5BD681C5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95" t="3253" r="39121" b="82229"/>
          <a:stretch/>
        </p:blipFill>
        <p:spPr>
          <a:xfrm>
            <a:off x="5259103" y="1354021"/>
            <a:ext cx="1920199" cy="64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923F1F-8537-04B9-FB16-DCA9556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39" t="23230" r="39121" b="71192"/>
          <a:stretch/>
        </p:blipFill>
        <p:spPr>
          <a:xfrm>
            <a:off x="2315389" y="2910893"/>
            <a:ext cx="1989193" cy="269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571A7E-B06E-2351-0F59-32FBB47B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37" t="31308" r="38088" b="43789"/>
          <a:stretch/>
        </p:blipFill>
        <p:spPr>
          <a:xfrm>
            <a:off x="6444867" y="2588784"/>
            <a:ext cx="2148289" cy="1108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75CB9-2840-B695-1812-CAF2884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51" t="67909" r="10095" b="23538"/>
          <a:stretch/>
        </p:blipFill>
        <p:spPr>
          <a:xfrm>
            <a:off x="2289671" y="4366888"/>
            <a:ext cx="7612656" cy="38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ED9137-781E-21E6-F536-22906226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18" t="79532" r="44726" b="10123"/>
          <a:stretch/>
        </p:blipFill>
        <p:spPr>
          <a:xfrm>
            <a:off x="4459670" y="5289745"/>
            <a:ext cx="782197" cy="460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94996-2BF6-B0D1-722B-9D9AFAC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67" y="5293826"/>
            <a:ext cx="19812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71030A-754B-717D-F707-52AD3245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71" t="90654" r="39121" b="-999"/>
          <a:stretch/>
        </p:blipFill>
        <p:spPr>
          <a:xfrm>
            <a:off x="4992488" y="6094595"/>
            <a:ext cx="1803071" cy="4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the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  <a:r>
              <a:rPr lang="en-US" sz="2000" dirty="0"/>
              <a:t>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5246-47F6-590A-D01F-F49AB58E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3BD-0FB2-0AB4-5D6A-DE3279C1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27EF2-BCF7-5878-610F-CFFFF5732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C67EB-2993-AAD7-8392-0071E85BD4F9}"/>
              </a:ext>
            </a:extLst>
          </p:cNvPr>
          <p:cNvSpPr txBox="1"/>
          <p:nvPr/>
        </p:nvSpPr>
        <p:spPr>
          <a:xfrm>
            <a:off x="559105" y="1165086"/>
            <a:ext cx="10578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The wave equation </a:t>
            </a:r>
            <a:r>
              <a:rPr lang="en-US" dirty="0"/>
              <a:t>is an example of a second-order linear PDE describing waves and standing wave fields. In one dimension, it reads: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5BB9F-7003-A59C-B7E1-7D54720C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23" y="1811417"/>
            <a:ext cx="1332354" cy="523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/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it is a second-order PDE, it is supplemented by initial conditions for both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blipFill>
                <a:blip r:embed="rId4"/>
                <a:stretch>
                  <a:fillRect l="-5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1B79A08-F1F7-2567-6ECE-9959820B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886" y="2903610"/>
            <a:ext cx="1828227" cy="569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8D6F1-418F-BC77-E87F-F78AD3645BA7}"/>
              </a:ext>
            </a:extLst>
          </p:cNvPr>
          <p:cNvSpPr txBox="1"/>
          <p:nvPr/>
        </p:nvSpPr>
        <p:spPr>
          <a:xfrm>
            <a:off x="559104" y="360005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boundary conditions can be either Dirichlet,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14084-4453-5E6A-F2B3-6DC5E156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683" y="4088787"/>
            <a:ext cx="1982899" cy="569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065D5-E517-7518-0B16-9C90BC4C4673}"/>
              </a:ext>
            </a:extLst>
          </p:cNvPr>
          <p:cNvSpPr txBox="1"/>
          <p:nvPr/>
        </p:nvSpPr>
        <p:spPr>
          <a:xfrm>
            <a:off x="559104" y="482393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Neumann,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05560-0566-81E7-1579-33ED3096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322" y="5164570"/>
            <a:ext cx="2089696" cy="6931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3C7132-D89B-E494-192F-EA1F65AF5271}"/>
              </a:ext>
            </a:extLst>
          </p:cNvPr>
          <p:cNvSpPr txBox="1"/>
          <p:nvPr/>
        </p:nvSpPr>
        <p:spPr>
          <a:xfrm>
            <a:off x="559104" y="61211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shall focus on the Dirichlet form.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D05BC-FEBD-E9EE-C546-9BC3611C0325}"/>
              </a:ext>
            </a:extLst>
          </p:cNvPr>
          <p:cNvSpPr txBox="1"/>
          <p:nvPr/>
        </p:nvSpPr>
        <p:spPr>
          <a:xfrm>
            <a:off x="7568926" y="1842666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808FF"/>
                </a:solidFill>
              </a:rPr>
              <a:t>wave 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A77C5-B2BD-AE41-079C-451DE03A83DF}"/>
              </a:ext>
            </a:extLst>
          </p:cNvPr>
          <p:cNvSpPr txBox="1"/>
          <p:nvPr/>
        </p:nvSpPr>
        <p:spPr>
          <a:xfrm>
            <a:off x="7568926" y="29881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initial conditions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6E1BE-C138-1FB6-EDCD-FEBF262631AA}"/>
              </a:ext>
            </a:extLst>
          </p:cNvPr>
          <p:cNvSpPr txBox="1"/>
          <p:nvPr/>
        </p:nvSpPr>
        <p:spPr>
          <a:xfrm>
            <a:off x="7568926" y="412033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(Dirichlet)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766484-04FC-BD0C-2AD4-159AC2887EF1}"/>
              </a:ext>
            </a:extLst>
          </p:cNvPr>
          <p:cNvSpPr txBox="1"/>
          <p:nvPr/>
        </p:nvSpPr>
        <p:spPr>
          <a:xfrm>
            <a:off x="7568925" y="5265871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(Neumann)</a:t>
            </a:r>
          </a:p>
        </p:txBody>
      </p:sp>
    </p:spTree>
    <p:extLst>
      <p:ext uri="{BB962C8B-B14F-4D97-AF65-F5344CB8AC3E}">
        <p14:creationId xmlns:p14="http://schemas.microsoft.com/office/powerpoint/2010/main" val="113471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26881-737E-6E5E-885A-841901FE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F7C1-7D65-8813-40B2-B4A1B989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0BA85-117A-9EDD-9F31-71B294109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D9A3C-C3B7-D08E-A574-86D7C9333F90}"/>
              </a:ext>
            </a:extLst>
          </p:cNvPr>
          <p:cNvSpPr txBox="1"/>
          <p:nvPr/>
        </p:nvSpPr>
        <p:spPr>
          <a:xfrm>
            <a:off x="481987" y="118441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Finite Difference Approach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9A45D-22AC-CB38-F029-C6831C43292B}"/>
              </a:ext>
            </a:extLst>
          </p:cNvPr>
          <p:cNvSpPr txBox="1"/>
          <p:nvPr/>
        </p:nvSpPr>
        <p:spPr>
          <a:xfrm>
            <a:off x="481987" y="157308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deal with the second-order time derivative, we denote: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AA298-36FF-AB00-52AA-0C19810F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0" y="1854736"/>
            <a:ext cx="1308100" cy="673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11153-4D48-D816-1077-A382DA6D42D1}"/>
              </a:ext>
            </a:extLst>
          </p:cNvPr>
          <p:cNvSpPr txBox="1"/>
          <p:nvPr/>
        </p:nvSpPr>
        <p:spPr>
          <a:xfrm>
            <a:off x="481987" y="2527836"/>
            <a:ext cx="659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way, we are dealing with a </a:t>
            </a:r>
            <a:r>
              <a:rPr lang="en-US" dirty="0">
                <a:solidFill>
                  <a:srgbClr val="0808FF"/>
                </a:solidFill>
              </a:rPr>
              <a:t>system of first-order (in t) PDEs: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C235C-CBBA-F789-41B5-F450C60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0" y="2942840"/>
            <a:ext cx="1320800" cy="10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/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apply the finite difference method, we first approximate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by the lowest-order central difference, just like for the heat equation: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blipFill>
                <a:blip r:embed="rId5"/>
                <a:stretch>
                  <a:fillRect l="-3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60B004F-18B7-2F38-9E94-9B37C5AB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693294"/>
            <a:ext cx="39751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/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solve the PDEs numerically, we apply the same procedure as for the heat equation, but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simultaneously.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blipFill>
                <a:blip r:embed="rId7"/>
                <a:stretch>
                  <a:fillRect l="-3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6888000-6427-D2A2-1B4B-1C18CD17EB80}"/>
              </a:ext>
            </a:extLst>
          </p:cNvPr>
          <p:cNvSpPr txBox="1"/>
          <p:nvPr/>
        </p:nvSpPr>
        <p:spPr>
          <a:xfrm>
            <a:off x="481987" y="610873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FTCS scheme</a:t>
            </a:r>
            <a:r>
              <a:rPr lang="en-US" dirty="0"/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F4FB55-75DE-9662-1395-DAB79E7AE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278" y="5969417"/>
            <a:ext cx="4965700" cy="81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89E450-76F2-7E25-5798-1D86FB19D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7472" y="6102191"/>
            <a:ext cx="1968500" cy="330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597EB0-A1D5-EB76-9E8F-8A226C690F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072" y="6418962"/>
            <a:ext cx="2019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D873-0BA8-BE03-BCF3-13D1EA4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2A59-B2CB-832B-7D9A-50B2A01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64693-9DEE-6E64-1E6C-7EF9A6C44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8E5ED-26A7-971E-9EC5-FD14D8DA4454}"/>
              </a:ext>
            </a:extLst>
          </p:cNvPr>
          <p:cNvSpPr txBox="1"/>
          <p:nvPr/>
        </p:nvSpPr>
        <p:spPr>
          <a:xfrm>
            <a:off x="845545" y="3259657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</a:t>
            </a:r>
            <a:r>
              <a:rPr lang="en-US" dirty="0"/>
              <a:t>, but has </a:t>
            </a:r>
            <a:r>
              <a:rPr lang="en-US" dirty="0">
                <a:solidFill>
                  <a:srgbClr val="FF0000"/>
                </a:solidFill>
              </a:rPr>
              <a:t>exponential decay </a:t>
            </a:r>
            <a:r>
              <a:rPr lang="en-US" dirty="0"/>
              <a:t>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50852-A31C-7ECF-AC9D-5635165B5012}"/>
              </a:ext>
            </a:extLst>
          </p:cNvPr>
          <p:cNvSpPr txBox="1"/>
          <p:nvPr/>
        </p:nvSpPr>
        <p:spPr>
          <a:xfrm>
            <a:off x="845545" y="6097959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Stable, no growth or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9303A-5B5D-674F-5786-4AEF9009E0AD}"/>
              </a:ext>
            </a:extLst>
          </p:cNvPr>
          <p:cNvSpPr txBox="1"/>
          <p:nvPr/>
        </p:nvSpPr>
        <p:spPr>
          <a:xfrm>
            <a:off x="845545" y="116508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Implicit Scheme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/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gives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blipFill>
                <a:blip r:embed="rId3"/>
                <a:stretch>
                  <a:fillRect l="-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DBD3004-4153-2B31-4345-D7C5BB30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6" y="1556357"/>
            <a:ext cx="5105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0177E-08CE-90D7-65D6-153ACE4E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6" y="2884745"/>
            <a:ext cx="71628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4EB19-243A-2A43-4A7B-A2DF676F7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946" y="4267459"/>
            <a:ext cx="6388100" cy="90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E49E0-0AD0-6457-FCC8-75FAB7BA6863}"/>
              </a:ext>
            </a:extLst>
          </p:cNvPr>
          <p:cNvSpPr txBox="1"/>
          <p:nvPr/>
        </p:nvSpPr>
        <p:spPr>
          <a:xfrm>
            <a:off x="845545" y="387102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Crank-Nicolson Scheme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/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gets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blipFill>
                <a:blip r:embed="rId7"/>
                <a:stretch>
                  <a:fillRect l="-47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A2DF5BA-25A3-00A7-2ED3-E9D4671E2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63" y="5677312"/>
            <a:ext cx="8875266" cy="2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62D5E6-621D-3037-D4B0-9D73DE06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13288"/>
              </p:ext>
            </p:extLst>
          </p:nvPr>
        </p:nvGraphicFramePr>
        <p:xfrm>
          <a:off x="1225188" y="1571438"/>
          <a:ext cx="9741624" cy="4287493"/>
        </p:xfrm>
        <a:graphic>
          <a:graphicData uri="http://schemas.openxmlformats.org/drawingml/2006/table">
            <a:tbl>
              <a:tblPr/>
              <a:tblGrid>
                <a:gridCol w="1959210">
                  <a:extLst>
                    <a:ext uri="{9D8B030D-6E8A-4147-A177-3AD203B41FA5}">
                      <a16:colId xmlns:a16="http://schemas.microsoft.com/office/drawing/2014/main" val="3002423502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val="2937767708"/>
                    </a:ext>
                  </a:extLst>
                </a:gridCol>
                <a:gridCol w="2376448">
                  <a:extLst>
                    <a:ext uri="{9D8B030D-6E8A-4147-A177-3AD203B41FA5}">
                      <a16:colId xmlns:a16="http://schemas.microsoft.com/office/drawing/2014/main" val="223991663"/>
                    </a:ext>
                  </a:extLst>
                </a:gridCol>
                <a:gridCol w="2920674">
                  <a:extLst>
                    <a:ext uri="{9D8B030D-6E8A-4147-A177-3AD203B41FA5}">
                      <a16:colId xmlns:a16="http://schemas.microsoft.com/office/drawing/2014/main" val="1913145885"/>
                    </a:ext>
                  </a:extLst>
                </a:gridCol>
              </a:tblGrid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Scheme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Complexity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Stability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336356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FTCS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Explicit</a:t>
                      </a:r>
                      <a:endParaRPr lang="en-US" baseline="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Heat eq.: Conditionally stable </a:t>
                      </a:r>
                    </a:p>
                    <a:p>
                      <a:pPr rtl="0" fontAlgn="b"/>
                      <a:endParaRPr lang="en-US" dirty="0">
                        <a:effectLst/>
                      </a:endParaRPr>
                    </a:p>
                    <a:p>
                      <a:pPr rtl="0" fontAlgn="b"/>
                      <a:r>
                        <a:rPr lang="en-US" dirty="0">
                          <a:effectLst/>
                        </a:rPr>
                        <a:t>Wave Eq.: Unstable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explosion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359681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Implicit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decay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72822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Crank-Nicholson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Conserves wave amplitude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435346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004243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0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(Forward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79" y="4080415"/>
            <a:ext cx="947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</a:t>
            </a:r>
            <a:r>
              <a:rPr lang="en-US" sz="2000" i="1" dirty="0"/>
              <a:t>u(</a:t>
            </a:r>
            <a:r>
              <a:rPr lang="en-US" sz="2000" i="1" dirty="0" err="1"/>
              <a:t>t+h,x</a:t>
            </a:r>
            <a:r>
              <a:rPr lang="en-US" sz="2000" i="1" dirty="0"/>
              <a:t>)</a:t>
            </a:r>
            <a:r>
              <a:rPr lang="en-US" sz="2000" dirty="0"/>
              <a:t> one only needs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 </a:t>
            </a:r>
            <a:r>
              <a:rPr lang="en-US" sz="2000" dirty="0"/>
              <a:t>at the present time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5" y="2967838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51" y="2967838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51" y="5665140"/>
            <a:ext cx="2979281" cy="86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/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blipFill>
                <a:blip r:embed="rId6"/>
                <a:stretch>
                  <a:fillRect l="-235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4" y="2913305"/>
            <a:ext cx="5213912" cy="372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/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blipFill>
                <a:blip r:embed="rId4"/>
                <a:stretch>
                  <a:fillRect l="-235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1100</Words>
  <Application>Microsoft Macintosh PowerPoint</Application>
  <PresentationFormat>Widescreen</PresentationFormat>
  <Paragraphs>165</Paragraphs>
  <Slides>33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</vt:lpstr>
      <vt:lpstr>Heat equation in two dimensions: FTCS scheme</vt:lpstr>
      <vt:lpstr>Heat equation in two dimensions: FTCS scheme</vt:lpstr>
      <vt:lpstr>Wave equation</vt:lpstr>
      <vt:lpstr>Wave equation</vt:lpstr>
      <vt:lpstr>Finite difference approach</vt:lpstr>
      <vt:lpstr>Finite difference approach</vt:lpstr>
      <vt:lpstr>Wave equation</vt:lpstr>
      <vt:lpstr>Wave equation</vt:lpstr>
      <vt:lpstr>Wave equation</vt:lpstr>
      <vt:lpstr>Wave equation: other schemes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1226</cp:revision>
  <cp:lastPrinted>2018-05-12T22:28:36Z</cp:lastPrinted>
  <dcterms:created xsi:type="dcterms:W3CDTF">2018-05-07T16:28:28Z</dcterms:created>
  <dcterms:modified xsi:type="dcterms:W3CDTF">2025-03-25T16:45:25Z</dcterms:modified>
</cp:coreProperties>
</file>